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97675" cy="992822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B2FC"/>
    <a:srgbClr val="69E779"/>
    <a:srgbClr val="4949E7"/>
    <a:srgbClr val="F754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0444F-0327-48F0-A8ED-B67718A7F70D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6543E-3CCE-4327-AA42-BF2EDD8ED59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41557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1CE0E58-8A1F-18EA-35EF-F6CF54C6DA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B10DFC30-A317-06BE-0BE4-0EF234A78F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FEEB7A7-47F2-42C5-2679-52CA49B0D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252C7F1-6AE7-A0AD-98EE-EDB953E94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739DA59-0426-D66C-BF04-D65333577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7605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73FEEC0-5D0D-4CF8-1976-1CC52DCB7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23141300-B507-66A2-3BB9-37239FD46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C5F7631-523A-B690-7ED1-DFC5A568F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D38AA84-694C-74CA-7394-51DF90F3D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99C055B-F2EE-D565-00D8-EFD8D5AC3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87467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B9D9F4F5-148C-87A1-1759-9C9642CB1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5845DA9C-D2FA-2738-0138-A3104E707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D7DA209-2BFD-D312-C997-982E2C543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5DDF4E5-17B9-D2EF-E0E9-386C69715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09D1FA9-D383-2572-153C-22BDEC5A0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2201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4372ACE-3DBD-A127-4390-7AB09FBF5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F85FE04-1394-F8C9-EDF9-D2DFC3358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9318950-FCCB-0518-3B78-1F4EE044E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6A17ACD-020A-4613-9D86-860C04C92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E3114E4-95F4-FE9C-8AD7-BA88CCBAB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8034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CF47AC1-FCEF-473D-E59C-F17B88BC1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5DBE3C1C-4FB4-3F59-CADC-D386B628E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9B9630A-8D15-52B2-5DEF-1B1B393A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7595032-EA05-DAC5-EAE9-BE20295F6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5B17690-4E34-6615-EFBE-1DEC78A9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8420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C9ABEB0-7C4A-72FD-5AC0-0E0530D04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A6CFFC7-28F4-C644-87BE-654701C08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48230281-2B3B-97E0-69CC-377075AD3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499D6214-96E0-4437-AD62-5AB187F13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5236DCFC-BC35-5888-16A7-4FA60A85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68E1F638-A473-BAD4-4B8A-1677FF3F7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352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978D923-4831-0E60-FE8D-2BCF4AC55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DE91D086-D034-6989-195F-6B3D719B7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CF0610B-54A3-2427-024D-AEAAFD652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31FC8C05-72C9-6465-D558-DD113317CD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76F95C80-AAF0-74A5-CBB1-244678A8A6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460F1049-7BBB-7473-25B7-3BB359E8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CB12D607-0D64-E178-2E0B-8E5D047A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DFE0C902-3A86-D17F-4A47-16D9BC53F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15875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C6C7E48-D4E5-A0DE-775E-DF348E4F5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1EA32A33-C33D-DCD4-10DB-DD3AFC03C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C983BB43-3B9E-8EE9-E97E-C00A1A820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090D571F-D264-86C2-51DD-DBE834F71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7522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EA69577B-154B-ADB1-803B-6307580A8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E3C48A73-CC69-2296-6840-C01C6550B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F57DBF6-DC4B-B913-A231-3C4B5C4FA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6685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650EF43-BA7C-FF96-6415-250B28BEA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E835F01-2733-2817-A27A-53EDE2FCD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64407F98-7316-E61D-BD35-B8E541A1E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3B3EA990-960C-7F1B-4446-0486D889C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E214912E-B26A-F9DF-6290-97E4C1BF8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70CAB68C-FD14-328D-2E07-2E27E47D9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40154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C581791-D42C-0FEB-69A6-57D9AEF76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43862E5D-21CB-DB5E-BF3C-DA81AD6E78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538F46C6-1DDA-067B-74DA-619E61B62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CD0F866-2D16-06E5-41F0-33D180D32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8D524C0-C438-0046-27D6-FACD8A184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4AA4EA3-FC2F-71E1-34B2-EE8A85887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201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BA36EB16-CAA9-F629-142D-52F9ED60F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F91A25B7-10D1-8260-C007-C00C05EE0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2365B85-0819-5DD9-8D24-937F4DE4A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AAF95-CAB6-42C6-9121-E4C94CE66079}" type="datetimeFigureOut">
              <a:rPr lang="th-TH" smtClean="0"/>
              <a:t>08/01/69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92AD880-3EBD-3801-A8D9-CB2169307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6375939-E57B-6CDE-B2F0-EDA0E772EC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31776-0B9A-4DD4-9CCB-474B801F341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082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A6FE5C4-685E-FEFF-C5C6-3EFC46DDB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3011"/>
          </a:xfrm>
        </p:spPr>
        <p:txBody>
          <a:bodyPr>
            <a:normAutofit fontScale="90000"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ปฏิทินการจัดทำแผนค่าใช้จ่ายเงินบำรุง 2569 ปรับครั้งที่ 1</a:t>
            </a:r>
            <a:b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โรงพยาบาลมะเร็งอุบลราชธานี</a:t>
            </a:r>
          </a:p>
        </p:txBody>
      </p:sp>
      <p:sp>
        <p:nvSpPr>
          <p:cNvPr id="4" name="Google Shape;264;p17">
            <a:extLst>
              <a:ext uri="{FF2B5EF4-FFF2-40B4-BE49-F238E27FC236}">
                <a16:creationId xmlns:a16="http://schemas.microsoft.com/office/drawing/2014/main" id="{5546B217-E338-2317-8B36-2CAD20633F31}"/>
              </a:ext>
            </a:extLst>
          </p:cNvPr>
          <p:cNvSpPr/>
          <p:nvPr/>
        </p:nvSpPr>
        <p:spPr>
          <a:xfrm>
            <a:off x="819912" y="2098798"/>
            <a:ext cx="1580879" cy="753867"/>
          </a:xfrm>
          <a:custGeom>
            <a:avLst/>
            <a:gdLst/>
            <a:ahLst/>
            <a:cxnLst/>
            <a:rect l="l" t="t" r="r" b="b"/>
            <a:pathLst>
              <a:path w="39244" h="12717" extrusionOk="0">
                <a:moveTo>
                  <a:pt x="1417" y="1"/>
                </a:moveTo>
                <a:cubicBezTo>
                  <a:pt x="631" y="1"/>
                  <a:pt x="0" y="632"/>
                  <a:pt x="0" y="1406"/>
                </a:cubicBezTo>
                <a:lnTo>
                  <a:pt x="0" y="5037"/>
                </a:lnTo>
                <a:lnTo>
                  <a:pt x="1310" y="6359"/>
                </a:lnTo>
                <a:lnTo>
                  <a:pt x="0" y="7668"/>
                </a:lnTo>
                <a:lnTo>
                  <a:pt x="0" y="11300"/>
                </a:lnTo>
                <a:cubicBezTo>
                  <a:pt x="0" y="12073"/>
                  <a:pt x="631" y="12716"/>
                  <a:pt x="1417" y="12716"/>
                </a:cubicBezTo>
                <a:lnTo>
                  <a:pt x="36517" y="12716"/>
                </a:lnTo>
                <a:cubicBezTo>
                  <a:pt x="37302" y="12716"/>
                  <a:pt x="37934" y="12073"/>
                  <a:pt x="37934" y="11300"/>
                </a:cubicBezTo>
                <a:lnTo>
                  <a:pt x="37934" y="7668"/>
                </a:lnTo>
                <a:lnTo>
                  <a:pt x="39243" y="6359"/>
                </a:lnTo>
                <a:lnTo>
                  <a:pt x="37934" y="5037"/>
                </a:lnTo>
                <a:lnTo>
                  <a:pt x="37934" y="1406"/>
                </a:lnTo>
                <a:cubicBezTo>
                  <a:pt x="37934" y="632"/>
                  <a:pt x="37302" y="1"/>
                  <a:pt x="36517" y="1"/>
                </a:cubicBezTo>
                <a:close/>
              </a:path>
            </a:pathLst>
          </a:custGeom>
          <a:solidFill>
            <a:srgbClr val="FCBD2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th-TH" sz="2267" b="1" dirty="0">
                <a:latin typeface="TH SarabunPSK" panose="020B0500040200020003" pitchFamily="34" charset="-34"/>
                <a:ea typeface="Fira Sans Extra Condensed"/>
                <a:cs typeface="TH SarabunPSK" panose="020B0500040200020003" pitchFamily="34" charset="-34"/>
                <a:sym typeface="Fira Sans Extra Condensed"/>
              </a:rPr>
              <a:t>8 ม.ค. 69</a:t>
            </a:r>
            <a:endParaRPr sz="2267" b="1" dirty="0">
              <a:latin typeface="TH SarabunPSK" panose="020B0500040200020003" pitchFamily="34" charset="-34"/>
              <a:ea typeface="Fira Sans Extra Condensed"/>
              <a:cs typeface="TH SarabunPSK" panose="020B0500040200020003" pitchFamily="34" charset="-34"/>
              <a:sym typeface="Fira Sans Extra Condensed"/>
            </a:endParaRPr>
          </a:p>
        </p:txBody>
      </p:sp>
      <p:sp>
        <p:nvSpPr>
          <p:cNvPr id="5" name="Google Shape;264;p17">
            <a:extLst>
              <a:ext uri="{FF2B5EF4-FFF2-40B4-BE49-F238E27FC236}">
                <a16:creationId xmlns:a16="http://schemas.microsoft.com/office/drawing/2014/main" id="{A6574E88-0B2F-C43C-62A6-E04A0E9C5499}"/>
              </a:ext>
            </a:extLst>
          </p:cNvPr>
          <p:cNvSpPr/>
          <p:nvPr/>
        </p:nvSpPr>
        <p:spPr>
          <a:xfrm>
            <a:off x="3164112" y="2086604"/>
            <a:ext cx="1580879" cy="753867"/>
          </a:xfrm>
          <a:custGeom>
            <a:avLst/>
            <a:gdLst/>
            <a:ahLst/>
            <a:cxnLst/>
            <a:rect l="l" t="t" r="r" b="b"/>
            <a:pathLst>
              <a:path w="39244" h="12717" extrusionOk="0">
                <a:moveTo>
                  <a:pt x="1417" y="1"/>
                </a:moveTo>
                <a:cubicBezTo>
                  <a:pt x="631" y="1"/>
                  <a:pt x="0" y="632"/>
                  <a:pt x="0" y="1406"/>
                </a:cubicBezTo>
                <a:lnTo>
                  <a:pt x="0" y="5037"/>
                </a:lnTo>
                <a:lnTo>
                  <a:pt x="1310" y="6359"/>
                </a:lnTo>
                <a:lnTo>
                  <a:pt x="0" y="7668"/>
                </a:lnTo>
                <a:lnTo>
                  <a:pt x="0" y="11300"/>
                </a:lnTo>
                <a:cubicBezTo>
                  <a:pt x="0" y="12073"/>
                  <a:pt x="631" y="12716"/>
                  <a:pt x="1417" y="12716"/>
                </a:cubicBezTo>
                <a:lnTo>
                  <a:pt x="36517" y="12716"/>
                </a:lnTo>
                <a:cubicBezTo>
                  <a:pt x="37302" y="12716"/>
                  <a:pt x="37934" y="12073"/>
                  <a:pt x="37934" y="11300"/>
                </a:cubicBezTo>
                <a:lnTo>
                  <a:pt x="37934" y="7668"/>
                </a:lnTo>
                <a:lnTo>
                  <a:pt x="39243" y="6359"/>
                </a:lnTo>
                <a:lnTo>
                  <a:pt x="37934" y="5037"/>
                </a:lnTo>
                <a:lnTo>
                  <a:pt x="37934" y="1406"/>
                </a:lnTo>
                <a:cubicBezTo>
                  <a:pt x="37934" y="632"/>
                  <a:pt x="37302" y="1"/>
                  <a:pt x="36517" y="1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th-TH" sz="2267" b="1" dirty="0">
                <a:latin typeface="TH SarabunPSK" panose="020B0500040200020003" pitchFamily="34" charset="-34"/>
                <a:cs typeface="TH SarabunPSK" panose="020B0500040200020003" pitchFamily="34" charset="-34"/>
                <a:sym typeface="Fira Sans Extra Condensed"/>
              </a:rPr>
              <a:t>30 ม.ค. 69</a:t>
            </a:r>
            <a:endParaRPr sz="2267" b="1" dirty="0">
              <a:latin typeface="TH SarabunPSK" panose="020B0500040200020003" pitchFamily="34" charset="-34"/>
              <a:cs typeface="TH SarabunPSK" panose="020B0500040200020003" pitchFamily="34" charset="-34"/>
              <a:sym typeface="Fira Sans Extra Condensed"/>
            </a:endParaRPr>
          </a:p>
        </p:txBody>
      </p:sp>
      <p:sp>
        <p:nvSpPr>
          <p:cNvPr id="6" name="Google Shape;236;p17">
            <a:extLst>
              <a:ext uri="{FF2B5EF4-FFF2-40B4-BE49-F238E27FC236}">
                <a16:creationId xmlns:a16="http://schemas.microsoft.com/office/drawing/2014/main" id="{42CC41EF-0E54-C8D6-B138-DD3450A81531}"/>
              </a:ext>
            </a:extLst>
          </p:cNvPr>
          <p:cNvSpPr/>
          <p:nvPr/>
        </p:nvSpPr>
        <p:spPr>
          <a:xfrm>
            <a:off x="10145113" y="2111733"/>
            <a:ext cx="1580879" cy="740929"/>
          </a:xfrm>
          <a:custGeom>
            <a:avLst/>
            <a:gdLst/>
            <a:ahLst/>
            <a:cxnLst/>
            <a:rect l="l" t="t" r="r" b="b"/>
            <a:pathLst>
              <a:path w="39244" h="12717" extrusionOk="0">
                <a:moveTo>
                  <a:pt x="1417" y="1"/>
                </a:moveTo>
                <a:cubicBezTo>
                  <a:pt x="631" y="1"/>
                  <a:pt x="0" y="632"/>
                  <a:pt x="0" y="1406"/>
                </a:cubicBezTo>
                <a:lnTo>
                  <a:pt x="0" y="5037"/>
                </a:lnTo>
                <a:lnTo>
                  <a:pt x="1310" y="6359"/>
                </a:lnTo>
                <a:lnTo>
                  <a:pt x="0" y="7668"/>
                </a:lnTo>
                <a:lnTo>
                  <a:pt x="0" y="11300"/>
                </a:lnTo>
                <a:cubicBezTo>
                  <a:pt x="0" y="12073"/>
                  <a:pt x="631" y="12716"/>
                  <a:pt x="1417" y="12716"/>
                </a:cubicBezTo>
                <a:lnTo>
                  <a:pt x="36517" y="12716"/>
                </a:lnTo>
                <a:cubicBezTo>
                  <a:pt x="37302" y="12716"/>
                  <a:pt x="37934" y="12073"/>
                  <a:pt x="37934" y="11300"/>
                </a:cubicBezTo>
                <a:lnTo>
                  <a:pt x="37934" y="7668"/>
                </a:lnTo>
                <a:lnTo>
                  <a:pt x="39243" y="6359"/>
                </a:lnTo>
                <a:lnTo>
                  <a:pt x="37934" y="5037"/>
                </a:lnTo>
                <a:lnTo>
                  <a:pt x="37934" y="1406"/>
                </a:lnTo>
                <a:cubicBezTo>
                  <a:pt x="37934" y="632"/>
                  <a:pt x="37302" y="1"/>
                  <a:pt x="36517" y="1"/>
                </a:cubicBezTo>
                <a:close/>
              </a:path>
            </a:pathLst>
          </a:custGeom>
          <a:solidFill>
            <a:srgbClr val="5EB2F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th-TH" sz="2267" b="1" dirty="0">
                <a:latin typeface="TH SarabunPSK" panose="020B0500040200020003" pitchFamily="34" charset="-34"/>
                <a:ea typeface="Fira Sans Extra Condensed"/>
                <a:cs typeface="TH SarabunPSK" panose="020B0500040200020003" pitchFamily="34" charset="-34"/>
                <a:sym typeface="Fira Sans Extra Condensed"/>
              </a:rPr>
              <a:t>ไม่เกิน</a:t>
            </a:r>
          </a:p>
          <a:p>
            <a:pPr algn="ctr"/>
            <a:r>
              <a:rPr lang="th-TH" sz="2267" b="1" dirty="0">
                <a:latin typeface="TH SarabunPSK" panose="020B0500040200020003" pitchFamily="34" charset="-34"/>
                <a:ea typeface="Fira Sans Extra Condensed"/>
                <a:cs typeface="TH SarabunPSK" panose="020B0500040200020003" pitchFamily="34" charset="-34"/>
                <a:sym typeface="Fira Sans Extra Condensed"/>
              </a:rPr>
              <a:t>20 ก.พ. 69</a:t>
            </a:r>
            <a:endParaRPr sz="2267" b="1" dirty="0">
              <a:latin typeface="TH SarabunPSK" panose="020B0500040200020003" pitchFamily="34" charset="-34"/>
              <a:ea typeface="Fira Sans Extra Condensed"/>
              <a:cs typeface="TH SarabunPSK" panose="020B0500040200020003" pitchFamily="34" charset="-34"/>
              <a:sym typeface="Fira Sans Extra Condensed"/>
            </a:endParaRPr>
          </a:p>
        </p:txBody>
      </p:sp>
      <p:cxnSp>
        <p:nvCxnSpPr>
          <p:cNvPr id="10" name="ลูกศรเชื่อมต่อแบบตรง 9">
            <a:extLst>
              <a:ext uri="{FF2B5EF4-FFF2-40B4-BE49-F238E27FC236}">
                <a16:creationId xmlns:a16="http://schemas.microsoft.com/office/drawing/2014/main" id="{810A7119-0495-36C0-30F8-108BDF972AA4}"/>
              </a:ext>
            </a:extLst>
          </p:cNvPr>
          <p:cNvCxnSpPr/>
          <p:nvPr/>
        </p:nvCxnSpPr>
        <p:spPr>
          <a:xfrm>
            <a:off x="1536192" y="2852663"/>
            <a:ext cx="0" cy="740929"/>
          </a:xfrm>
          <a:prstGeom prst="straightConnector1">
            <a:avLst/>
          </a:prstGeom>
          <a:ln w="28575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oogle Shape;271;p17">
            <a:extLst>
              <a:ext uri="{FF2B5EF4-FFF2-40B4-BE49-F238E27FC236}">
                <a16:creationId xmlns:a16="http://schemas.microsoft.com/office/drawing/2014/main" id="{1DC1B189-D0E4-7050-BAA8-20A222215F56}"/>
              </a:ext>
            </a:extLst>
          </p:cNvPr>
          <p:cNvSpPr txBox="1"/>
          <p:nvPr/>
        </p:nvSpPr>
        <p:spPr>
          <a:xfrm>
            <a:off x="465636" y="3848109"/>
            <a:ext cx="2106149" cy="7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th-TH" sz="18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งานยุทธศาสตร์ฯ</a:t>
            </a:r>
          </a:p>
          <a:p>
            <a:pPr algn="ctr"/>
            <a:r>
              <a:rPr lang="th-TH" sz="18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แจ้งเวียนการจัดทำแผนคำขอเงินบำรุง 2569 ปรับครั้งที่ 1</a:t>
            </a:r>
            <a:endParaRPr sz="1800" b="1" dirty="0">
              <a:solidFill>
                <a:srgbClr val="434343"/>
              </a:solidFill>
              <a:latin typeface="TH SarabunPSK" panose="020B0500040200020003" pitchFamily="34" charset="-34"/>
              <a:ea typeface="Roboto"/>
              <a:cs typeface="TH SarabunPSK" panose="020B0500040200020003" pitchFamily="34" charset="-34"/>
              <a:sym typeface="Roboto"/>
            </a:endParaRPr>
          </a:p>
        </p:txBody>
      </p:sp>
      <p:sp>
        <p:nvSpPr>
          <p:cNvPr id="12" name="Google Shape;271;p17">
            <a:extLst>
              <a:ext uri="{FF2B5EF4-FFF2-40B4-BE49-F238E27FC236}">
                <a16:creationId xmlns:a16="http://schemas.microsoft.com/office/drawing/2014/main" id="{AD56B74E-F272-296E-B146-BCE585A60AC6}"/>
              </a:ext>
            </a:extLst>
          </p:cNvPr>
          <p:cNvSpPr txBox="1"/>
          <p:nvPr/>
        </p:nvSpPr>
        <p:spPr>
          <a:xfrm>
            <a:off x="2990088" y="3848109"/>
            <a:ext cx="2005887" cy="117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th-TH" sz="18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หน่วยงานจัดส่งแผนคำขอเงินบำรุง 2569 ปรับครั้งที่ 1</a:t>
            </a:r>
          </a:p>
          <a:p>
            <a:pPr algn="ctr"/>
            <a:r>
              <a:rPr lang="th-TH" sz="18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ให้งานยุทธศาสตร์ฯ</a:t>
            </a:r>
            <a:endParaRPr sz="1800" b="1" dirty="0">
              <a:solidFill>
                <a:srgbClr val="434343"/>
              </a:solidFill>
              <a:latin typeface="TH SarabunPSK" panose="020B0500040200020003" pitchFamily="34" charset="-34"/>
              <a:ea typeface="Roboto"/>
              <a:cs typeface="TH SarabunPSK" panose="020B0500040200020003" pitchFamily="34" charset="-34"/>
              <a:sym typeface="Roboto"/>
            </a:endParaRPr>
          </a:p>
        </p:txBody>
      </p:sp>
      <p:cxnSp>
        <p:nvCxnSpPr>
          <p:cNvPr id="13" name="ลูกศรเชื่อมต่อแบบตรง 12">
            <a:extLst>
              <a:ext uri="{FF2B5EF4-FFF2-40B4-BE49-F238E27FC236}">
                <a16:creationId xmlns:a16="http://schemas.microsoft.com/office/drawing/2014/main" id="{78777B08-7CCF-70A7-F666-B9B03271D0D6}"/>
              </a:ext>
            </a:extLst>
          </p:cNvPr>
          <p:cNvCxnSpPr/>
          <p:nvPr/>
        </p:nvCxnSpPr>
        <p:spPr>
          <a:xfrm>
            <a:off x="3954551" y="2840471"/>
            <a:ext cx="0" cy="740929"/>
          </a:xfrm>
          <a:prstGeom prst="straightConnector1">
            <a:avLst/>
          </a:prstGeom>
          <a:ln w="28575">
            <a:solidFill>
              <a:srgbClr val="F75459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Google Shape;264;p17">
            <a:extLst>
              <a:ext uri="{FF2B5EF4-FFF2-40B4-BE49-F238E27FC236}">
                <a16:creationId xmlns:a16="http://schemas.microsoft.com/office/drawing/2014/main" id="{391C2771-A70A-EFB3-29D4-6A3EED0B1F5D}"/>
              </a:ext>
            </a:extLst>
          </p:cNvPr>
          <p:cNvSpPr/>
          <p:nvPr/>
        </p:nvSpPr>
        <p:spPr>
          <a:xfrm>
            <a:off x="5391010" y="2099542"/>
            <a:ext cx="2001497" cy="740929"/>
          </a:xfrm>
          <a:custGeom>
            <a:avLst/>
            <a:gdLst/>
            <a:ahLst/>
            <a:cxnLst/>
            <a:rect l="l" t="t" r="r" b="b"/>
            <a:pathLst>
              <a:path w="39244" h="12717" extrusionOk="0">
                <a:moveTo>
                  <a:pt x="1417" y="1"/>
                </a:moveTo>
                <a:cubicBezTo>
                  <a:pt x="631" y="1"/>
                  <a:pt x="0" y="632"/>
                  <a:pt x="0" y="1406"/>
                </a:cubicBezTo>
                <a:lnTo>
                  <a:pt x="0" y="5037"/>
                </a:lnTo>
                <a:lnTo>
                  <a:pt x="1310" y="6359"/>
                </a:lnTo>
                <a:lnTo>
                  <a:pt x="0" y="7668"/>
                </a:lnTo>
                <a:lnTo>
                  <a:pt x="0" y="11300"/>
                </a:lnTo>
                <a:cubicBezTo>
                  <a:pt x="0" y="12073"/>
                  <a:pt x="631" y="12716"/>
                  <a:pt x="1417" y="12716"/>
                </a:cubicBezTo>
                <a:lnTo>
                  <a:pt x="36517" y="12716"/>
                </a:lnTo>
                <a:cubicBezTo>
                  <a:pt x="37302" y="12716"/>
                  <a:pt x="37934" y="12073"/>
                  <a:pt x="37934" y="11300"/>
                </a:cubicBezTo>
                <a:lnTo>
                  <a:pt x="37934" y="7668"/>
                </a:lnTo>
                <a:lnTo>
                  <a:pt x="39243" y="6359"/>
                </a:lnTo>
                <a:lnTo>
                  <a:pt x="37934" y="5037"/>
                </a:lnTo>
                <a:lnTo>
                  <a:pt x="37934" y="1406"/>
                </a:lnTo>
                <a:cubicBezTo>
                  <a:pt x="37934" y="632"/>
                  <a:pt x="37302" y="1"/>
                  <a:pt x="36517" y="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th-TH" sz="2267" b="1" dirty="0">
                <a:latin typeface="TH SarabunPSK" panose="020B0500040200020003" pitchFamily="34" charset="-34"/>
                <a:cs typeface="TH SarabunPSK" panose="020B0500040200020003" pitchFamily="34" charset="-34"/>
                <a:sym typeface="Fira Sans Extra Condensed"/>
              </a:rPr>
              <a:t>31 ม.ค. - 15 ก.พ. 69</a:t>
            </a:r>
            <a:endParaRPr sz="2267" b="1" dirty="0">
              <a:latin typeface="TH SarabunPSK" panose="020B0500040200020003" pitchFamily="34" charset="-34"/>
              <a:cs typeface="TH SarabunPSK" panose="020B0500040200020003" pitchFamily="34" charset="-34"/>
              <a:sym typeface="Fira Sans Extra Condensed"/>
            </a:endParaRPr>
          </a:p>
        </p:txBody>
      </p:sp>
      <p:sp>
        <p:nvSpPr>
          <p:cNvPr id="15" name="Google Shape;271;p17">
            <a:extLst>
              <a:ext uri="{FF2B5EF4-FFF2-40B4-BE49-F238E27FC236}">
                <a16:creationId xmlns:a16="http://schemas.microsoft.com/office/drawing/2014/main" id="{C40B649B-9635-AB3F-322C-665A1D9B95CB}"/>
              </a:ext>
            </a:extLst>
          </p:cNvPr>
          <p:cNvSpPr txBox="1"/>
          <p:nvPr/>
        </p:nvSpPr>
        <p:spPr>
          <a:xfrm>
            <a:off x="5222168" y="3883170"/>
            <a:ext cx="2482120" cy="117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th-TH" sz="18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งานยุทธศาสตร์ฯ รวบรวมวิเคราะห์ข้อมูล ยกร่างแผนค่าใช้จ่ายเงินบำรุง 2569 ปรับครั้งที่ 1</a:t>
            </a:r>
            <a:endParaRPr sz="1800" b="1" dirty="0">
              <a:solidFill>
                <a:srgbClr val="434343"/>
              </a:solidFill>
              <a:latin typeface="TH SarabunPSK" panose="020B0500040200020003" pitchFamily="34" charset="-34"/>
              <a:ea typeface="Roboto"/>
              <a:cs typeface="TH SarabunPSK" panose="020B0500040200020003" pitchFamily="34" charset="-34"/>
              <a:sym typeface="Roboto"/>
            </a:endParaRPr>
          </a:p>
        </p:txBody>
      </p:sp>
      <p:cxnSp>
        <p:nvCxnSpPr>
          <p:cNvPr id="16" name="ลูกศรเชื่อมต่อแบบตรง 15">
            <a:extLst>
              <a:ext uri="{FF2B5EF4-FFF2-40B4-BE49-F238E27FC236}">
                <a16:creationId xmlns:a16="http://schemas.microsoft.com/office/drawing/2014/main" id="{22AF50C5-7534-89DA-E386-1A096D398447}"/>
              </a:ext>
            </a:extLst>
          </p:cNvPr>
          <p:cNvCxnSpPr/>
          <p:nvPr/>
        </p:nvCxnSpPr>
        <p:spPr>
          <a:xfrm>
            <a:off x="6318046" y="2852663"/>
            <a:ext cx="0" cy="740929"/>
          </a:xfrm>
          <a:prstGeom prst="straightConnector1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oogle Shape;264;p17">
            <a:extLst>
              <a:ext uri="{FF2B5EF4-FFF2-40B4-BE49-F238E27FC236}">
                <a16:creationId xmlns:a16="http://schemas.microsoft.com/office/drawing/2014/main" id="{0F913D33-FC05-04DD-840A-9D60C0114ADF}"/>
              </a:ext>
            </a:extLst>
          </p:cNvPr>
          <p:cNvSpPr/>
          <p:nvPr/>
        </p:nvSpPr>
        <p:spPr>
          <a:xfrm>
            <a:off x="7926671" y="2098798"/>
            <a:ext cx="1662570" cy="740929"/>
          </a:xfrm>
          <a:custGeom>
            <a:avLst/>
            <a:gdLst/>
            <a:ahLst/>
            <a:cxnLst/>
            <a:rect l="l" t="t" r="r" b="b"/>
            <a:pathLst>
              <a:path w="39244" h="12717" extrusionOk="0">
                <a:moveTo>
                  <a:pt x="1417" y="1"/>
                </a:moveTo>
                <a:cubicBezTo>
                  <a:pt x="631" y="1"/>
                  <a:pt x="0" y="632"/>
                  <a:pt x="0" y="1406"/>
                </a:cubicBezTo>
                <a:lnTo>
                  <a:pt x="0" y="5037"/>
                </a:lnTo>
                <a:lnTo>
                  <a:pt x="1310" y="6359"/>
                </a:lnTo>
                <a:lnTo>
                  <a:pt x="0" y="7668"/>
                </a:lnTo>
                <a:lnTo>
                  <a:pt x="0" y="11300"/>
                </a:lnTo>
                <a:cubicBezTo>
                  <a:pt x="0" y="12073"/>
                  <a:pt x="631" y="12716"/>
                  <a:pt x="1417" y="12716"/>
                </a:cubicBezTo>
                <a:lnTo>
                  <a:pt x="36517" y="12716"/>
                </a:lnTo>
                <a:cubicBezTo>
                  <a:pt x="37302" y="12716"/>
                  <a:pt x="37934" y="12073"/>
                  <a:pt x="37934" y="11300"/>
                </a:cubicBezTo>
                <a:lnTo>
                  <a:pt x="37934" y="7668"/>
                </a:lnTo>
                <a:lnTo>
                  <a:pt x="39243" y="6359"/>
                </a:lnTo>
                <a:lnTo>
                  <a:pt x="37934" y="5037"/>
                </a:lnTo>
                <a:lnTo>
                  <a:pt x="37934" y="1406"/>
                </a:lnTo>
                <a:cubicBezTo>
                  <a:pt x="37934" y="632"/>
                  <a:pt x="37302" y="1"/>
                  <a:pt x="36517" y="1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th-TH" sz="2267" b="1" dirty="0">
                <a:latin typeface="TH SarabunPSK" panose="020B0500040200020003" pitchFamily="34" charset="-34"/>
                <a:cs typeface="TH SarabunPSK" panose="020B0500040200020003" pitchFamily="34" charset="-34"/>
                <a:sym typeface="Fira Sans Extra Condensed"/>
              </a:rPr>
              <a:t>ช่วงระหว่าง</a:t>
            </a:r>
            <a:br>
              <a:rPr lang="th-TH" sz="2267" b="1" dirty="0">
                <a:latin typeface="TH SarabunPSK" panose="020B0500040200020003" pitchFamily="34" charset="-34"/>
                <a:cs typeface="TH SarabunPSK" panose="020B0500040200020003" pitchFamily="34" charset="-34"/>
                <a:sym typeface="Fira Sans Extra Condensed"/>
              </a:rPr>
            </a:br>
            <a:r>
              <a:rPr lang="th-TH" sz="2267" b="1" dirty="0">
                <a:latin typeface="TH SarabunPSK" panose="020B0500040200020003" pitchFamily="34" charset="-34"/>
                <a:cs typeface="TH SarabunPSK" panose="020B0500040200020003" pitchFamily="34" charset="-34"/>
                <a:sym typeface="Fira Sans Extra Condensed"/>
              </a:rPr>
              <a:t>16 - 20 ก.พ. 69</a:t>
            </a:r>
            <a:endParaRPr sz="2267" b="1" dirty="0">
              <a:latin typeface="TH SarabunPSK" panose="020B0500040200020003" pitchFamily="34" charset="-34"/>
              <a:cs typeface="TH SarabunPSK" panose="020B0500040200020003" pitchFamily="34" charset="-34"/>
              <a:sym typeface="Fira Sans Extra Condensed"/>
            </a:endParaRPr>
          </a:p>
        </p:txBody>
      </p:sp>
      <p:sp>
        <p:nvSpPr>
          <p:cNvPr id="18" name="Google Shape;271;p17">
            <a:extLst>
              <a:ext uri="{FF2B5EF4-FFF2-40B4-BE49-F238E27FC236}">
                <a16:creationId xmlns:a16="http://schemas.microsoft.com/office/drawing/2014/main" id="{3ADE3763-1C9D-AE66-F054-76167A114F3E}"/>
              </a:ext>
            </a:extLst>
          </p:cNvPr>
          <p:cNvSpPr txBox="1"/>
          <p:nvPr/>
        </p:nvSpPr>
        <p:spPr>
          <a:xfrm>
            <a:off x="7794664" y="3837418"/>
            <a:ext cx="2005886" cy="117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th-TH" sz="18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ประชุม </a:t>
            </a:r>
            <a:r>
              <a:rPr lang="th-TH" sz="1800" b="1" dirty="0" err="1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คก</a:t>
            </a:r>
            <a:r>
              <a:rPr lang="th-TH" sz="18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บ. เพื่อพิจารณาเห็นชอบแผนค่าใช้จ่าย</a:t>
            </a:r>
          </a:p>
          <a:p>
            <a:pPr algn="ctr"/>
            <a:r>
              <a:rPr lang="th-TH" sz="18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เงินบำรุง 2569 ปรับครั้งที่ 1</a:t>
            </a:r>
            <a:endParaRPr sz="1800" b="1" dirty="0">
              <a:solidFill>
                <a:srgbClr val="434343"/>
              </a:solidFill>
              <a:latin typeface="TH SarabunPSK" panose="020B0500040200020003" pitchFamily="34" charset="-34"/>
              <a:ea typeface="Roboto"/>
              <a:cs typeface="TH SarabunPSK" panose="020B0500040200020003" pitchFamily="34" charset="-34"/>
              <a:sym typeface="Roboto"/>
            </a:endParaRPr>
          </a:p>
        </p:txBody>
      </p:sp>
      <p:cxnSp>
        <p:nvCxnSpPr>
          <p:cNvPr id="19" name="ลูกศรเชื่อมต่อแบบตรง 18">
            <a:extLst>
              <a:ext uri="{FF2B5EF4-FFF2-40B4-BE49-F238E27FC236}">
                <a16:creationId xmlns:a16="http://schemas.microsoft.com/office/drawing/2014/main" id="{D3A06425-3F47-49C1-BFEC-254080319F73}"/>
              </a:ext>
            </a:extLst>
          </p:cNvPr>
          <p:cNvCxnSpPr/>
          <p:nvPr/>
        </p:nvCxnSpPr>
        <p:spPr>
          <a:xfrm>
            <a:off x="8705709" y="2839727"/>
            <a:ext cx="0" cy="740929"/>
          </a:xfrm>
          <a:prstGeom prst="straightConnector1">
            <a:avLst/>
          </a:prstGeom>
          <a:ln w="28575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Google Shape;271;p17">
            <a:extLst>
              <a:ext uri="{FF2B5EF4-FFF2-40B4-BE49-F238E27FC236}">
                <a16:creationId xmlns:a16="http://schemas.microsoft.com/office/drawing/2014/main" id="{DD4E35B3-A9FA-8300-0B20-50360DEF54D8}"/>
              </a:ext>
            </a:extLst>
          </p:cNvPr>
          <p:cNvSpPr txBox="1"/>
          <p:nvPr/>
        </p:nvSpPr>
        <p:spPr>
          <a:xfrm>
            <a:off x="10026743" y="3848109"/>
            <a:ext cx="1939705" cy="117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th-TH" sz="18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เสนอแผนค่าใช้จ่ายเงินบำรุง 2569 ปรับครั้งที่ 1ต่อกรมการแพทย์เพื่อพิจารณาอนุมัติ</a:t>
            </a:r>
            <a:endParaRPr sz="1800" b="1" dirty="0">
              <a:solidFill>
                <a:srgbClr val="434343"/>
              </a:solidFill>
              <a:latin typeface="TH SarabunPSK" panose="020B0500040200020003" pitchFamily="34" charset="-34"/>
              <a:ea typeface="Roboto"/>
              <a:cs typeface="TH SarabunPSK" panose="020B0500040200020003" pitchFamily="34" charset="-34"/>
              <a:sym typeface="Roboto"/>
            </a:endParaRPr>
          </a:p>
        </p:txBody>
      </p:sp>
      <p:cxnSp>
        <p:nvCxnSpPr>
          <p:cNvPr id="21" name="ลูกศรเชื่อมต่อแบบตรง 20">
            <a:extLst>
              <a:ext uri="{FF2B5EF4-FFF2-40B4-BE49-F238E27FC236}">
                <a16:creationId xmlns:a16="http://schemas.microsoft.com/office/drawing/2014/main" id="{5DFADD30-9F2B-6ABF-2131-410C93AF4F5D}"/>
              </a:ext>
            </a:extLst>
          </p:cNvPr>
          <p:cNvCxnSpPr/>
          <p:nvPr/>
        </p:nvCxnSpPr>
        <p:spPr>
          <a:xfrm>
            <a:off x="10961229" y="2840471"/>
            <a:ext cx="0" cy="740929"/>
          </a:xfrm>
          <a:prstGeom prst="straightConnector1">
            <a:avLst/>
          </a:prstGeom>
          <a:ln w="28575">
            <a:solidFill>
              <a:srgbClr val="5EB2FC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กล่องข้อความ 22">
            <a:extLst>
              <a:ext uri="{FF2B5EF4-FFF2-40B4-BE49-F238E27FC236}">
                <a16:creationId xmlns:a16="http://schemas.microsoft.com/office/drawing/2014/main" id="{B354C33D-4AC1-A04C-16A1-380D9E439AD4}"/>
              </a:ext>
            </a:extLst>
          </p:cNvPr>
          <p:cNvSpPr txBox="1"/>
          <p:nvPr/>
        </p:nvSpPr>
        <p:spPr>
          <a:xfrm>
            <a:off x="8056317" y="5242071"/>
            <a:ext cx="40210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16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หมายเหตุ </a:t>
            </a:r>
          </a:p>
          <a:p>
            <a:r>
              <a:rPr lang="th-TH" sz="1600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-</a:t>
            </a:r>
            <a:r>
              <a:rPr lang="th-TH" sz="1600" dirty="0" err="1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คก</a:t>
            </a:r>
            <a:r>
              <a:rPr lang="th-TH" sz="1600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บ. หมายถึง คณะกรรมการบริหารโรงพยาบาลมะเร็งอุบลราชธานี</a:t>
            </a:r>
            <a:endParaRPr lang="th-TH" sz="1600" dirty="0">
              <a:solidFill>
                <a:srgbClr val="434343"/>
              </a:solidFill>
              <a:latin typeface="TH SarabunPSK" panose="020B0500040200020003" pitchFamily="34" charset="-34"/>
              <a:ea typeface="Roboto"/>
              <a:cs typeface="TH SarabunPSK" panose="020B0500040200020003" pitchFamily="34" charset="-34"/>
            </a:endParaRPr>
          </a:p>
        </p:txBody>
      </p:sp>
      <p:sp>
        <p:nvSpPr>
          <p:cNvPr id="7" name="Google Shape;1048;p26">
            <a:extLst>
              <a:ext uri="{FF2B5EF4-FFF2-40B4-BE49-F238E27FC236}">
                <a16:creationId xmlns:a16="http://schemas.microsoft.com/office/drawing/2014/main" id="{C2C7E02B-9004-E555-1EB6-9D826FED0642}"/>
              </a:ext>
            </a:extLst>
          </p:cNvPr>
          <p:cNvSpPr/>
          <p:nvPr/>
        </p:nvSpPr>
        <p:spPr>
          <a:xfrm>
            <a:off x="2544327" y="2334855"/>
            <a:ext cx="428325" cy="301596"/>
          </a:xfrm>
          <a:custGeom>
            <a:avLst/>
            <a:gdLst/>
            <a:ahLst/>
            <a:cxnLst/>
            <a:rect l="l" t="t" r="r" b="b"/>
            <a:pathLst>
              <a:path w="14121" h="9943" extrusionOk="0">
                <a:moveTo>
                  <a:pt x="9085" y="489"/>
                </a:moveTo>
                <a:cubicBezTo>
                  <a:pt x="9120" y="489"/>
                  <a:pt x="9144" y="501"/>
                  <a:pt x="9156" y="513"/>
                </a:cubicBezTo>
                <a:lnTo>
                  <a:pt x="13537" y="4894"/>
                </a:lnTo>
                <a:cubicBezTo>
                  <a:pt x="13585" y="4942"/>
                  <a:pt x="13585" y="5001"/>
                  <a:pt x="13537" y="5049"/>
                </a:cubicBezTo>
                <a:lnTo>
                  <a:pt x="9156" y="9419"/>
                </a:lnTo>
                <a:cubicBezTo>
                  <a:pt x="9144" y="9442"/>
                  <a:pt x="9120" y="9454"/>
                  <a:pt x="9085" y="9454"/>
                </a:cubicBezTo>
                <a:cubicBezTo>
                  <a:pt x="9049" y="9454"/>
                  <a:pt x="8977" y="9430"/>
                  <a:pt x="8977" y="9347"/>
                </a:cubicBezTo>
                <a:lnTo>
                  <a:pt x="8977" y="7930"/>
                </a:lnTo>
                <a:cubicBezTo>
                  <a:pt x="8977" y="7597"/>
                  <a:pt x="8715" y="7335"/>
                  <a:pt x="8382" y="7335"/>
                </a:cubicBezTo>
                <a:lnTo>
                  <a:pt x="595" y="7335"/>
                </a:lnTo>
                <a:cubicBezTo>
                  <a:pt x="536" y="7335"/>
                  <a:pt x="488" y="7287"/>
                  <a:pt x="488" y="7228"/>
                </a:cubicBezTo>
                <a:lnTo>
                  <a:pt x="488" y="2703"/>
                </a:lnTo>
                <a:cubicBezTo>
                  <a:pt x="488" y="2644"/>
                  <a:pt x="536" y="2608"/>
                  <a:pt x="595" y="2608"/>
                </a:cubicBezTo>
                <a:lnTo>
                  <a:pt x="8382" y="2608"/>
                </a:lnTo>
                <a:cubicBezTo>
                  <a:pt x="8715" y="2608"/>
                  <a:pt x="8977" y="2334"/>
                  <a:pt x="8977" y="2013"/>
                </a:cubicBezTo>
                <a:lnTo>
                  <a:pt x="8977" y="596"/>
                </a:lnTo>
                <a:cubicBezTo>
                  <a:pt x="8977" y="513"/>
                  <a:pt x="9049" y="489"/>
                  <a:pt x="9085" y="489"/>
                </a:cubicBezTo>
                <a:close/>
                <a:moveTo>
                  <a:pt x="9085" y="1"/>
                </a:moveTo>
                <a:cubicBezTo>
                  <a:pt x="8763" y="1"/>
                  <a:pt x="8489" y="263"/>
                  <a:pt x="8489" y="596"/>
                </a:cubicBezTo>
                <a:lnTo>
                  <a:pt x="8489" y="2013"/>
                </a:lnTo>
                <a:cubicBezTo>
                  <a:pt x="8489" y="2061"/>
                  <a:pt x="8442" y="2108"/>
                  <a:pt x="8382" y="2108"/>
                </a:cubicBezTo>
                <a:lnTo>
                  <a:pt x="595" y="2108"/>
                </a:lnTo>
                <a:cubicBezTo>
                  <a:pt x="274" y="2108"/>
                  <a:pt x="0" y="2382"/>
                  <a:pt x="0" y="2703"/>
                </a:cubicBezTo>
                <a:lnTo>
                  <a:pt x="0" y="7228"/>
                </a:lnTo>
                <a:cubicBezTo>
                  <a:pt x="0" y="7561"/>
                  <a:pt x="274" y="7823"/>
                  <a:pt x="595" y="7823"/>
                </a:cubicBezTo>
                <a:lnTo>
                  <a:pt x="8382" y="7823"/>
                </a:lnTo>
                <a:cubicBezTo>
                  <a:pt x="8442" y="7823"/>
                  <a:pt x="8489" y="7871"/>
                  <a:pt x="8489" y="7930"/>
                </a:cubicBezTo>
                <a:lnTo>
                  <a:pt x="8489" y="9347"/>
                </a:lnTo>
                <a:cubicBezTo>
                  <a:pt x="8489" y="9680"/>
                  <a:pt x="8763" y="9942"/>
                  <a:pt x="9085" y="9942"/>
                </a:cubicBezTo>
                <a:cubicBezTo>
                  <a:pt x="9251" y="9942"/>
                  <a:pt x="9394" y="9883"/>
                  <a:pt x="9501" y="9764"/>
                </a:cubicBezTo>
                <a:lnTo>
                  <a:pt x="13883" y="5394"/>
                </a:lnTo>
                <a:cubicBezTo>
                  <a:pt x="14121" y="5156"/>
                  <a:pt x="14121" y="4775"/>
                  <a:pt x="13883" y="4549"/>
                </a:cubicBezTo>
                <a:lnTo>
                  <a:pt x="9501" y="167"/>
                </a:lnTo>
                <a:cubicBezTo>
                  <a:pt x="9394" y="60"/>
                  <a:pt x="9251" y="1"/>
                  <a:pt x="9085" y="1"/>
                </a:cubicBez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8" name="Google Shape;1048;p26">
            <a:extLst>
              <a:ext uri="{FF2B5EF4-FFF2-40B4-BE49-F238E27FC236}">
                <a16:creationId xmlns:a16="http://schemas.microsoft.com/office/drawing/2014/main" id="{3446EF3C-6952-58A5-2C1C-981545524F05}"/>
              </a:ext>
            </a:extLst>
          </p:cNvPr>
          <p:cNvSpPr/>
          <p:nvPr/>
        </p:nvSpPr>
        <p:spPr>
          <a:xfrm>
            <a:off x="4889881" y="2319208"/>
            <a:ext cx="428325" cy="301596"/>
          </a:xfrm>
          <a:custGeom>
            <a:avLst/>
            <a:gdLst/>
            <a:ahLst/>
            <a:cxnLst/>
            <a:rect l="l" t="t" r="r" b="b"/>
            <a:pathLst>
              <a:path w="14121" h="9943" extrusionOk="0">
                <a:moveTo>
                  <a:pt x="9085" y="489"/>
                </a:moveTo>
                <a:cubicBezTo>
                  <a:pt x="9120" y="489"/>
                  <a:pt x="9144" y="501"/>
                  <a:pt x="9156" y="513"/>
                </a:cubicBezTo>
                <a:lnTo>
                  <a:pt x="13537" y="4894"/>
                </a:lnTo>
                <a:cubicBezTo>
                  <a:pt x="13585" y="4942"/>
                  <a:pt x="13585" y="5001"/>
                  <a:pt x="13537" y="5049"/>
                </a:cubicBezTo>
                <a:lnTo>
                  <a:pt x="9156" y="9419"/>
                </a:lnTo>
                <a:cubicBezTo>
                  <a:pt x="9144" y="9442"/>
                  <a:pt x="9120" y="9454"/>
                  <a:pt x="9085" y="9454"/>
                </a:cubicBezTo>
                <a:cubicBezTo>
                  <a:pt x="9049" y="9454"/>
                  <a:pt x="8977" y="9430"/>
                  <a:pt x="8977" y="9347"/>
                </a:cubicBezTo>
                <a:lnTo>
                  <a:pt x="8977" y="7930"/>
                </a:lnTo>
                <a:cubicBezTo>
                  <a:pt x="8977" y="7597"/>
                  <a:pt x="8715" y="7335"/>
                  <a:pt x="8382" y="7335"/>
                </a:cubicBezTo>
                <a:lnTo>
                  <a:pt x="595" y="7335"/>
                </a:lnTo>
                <a:cubicBezTo>
                  <a:pt x="536" y="7335"/>
                  <a:pt x="488" y="7287"/>
                  <a:pt x="488" y="7228"/>
                </a:cubicBezTo>
                <a:lnTo>
                  <a:pt x="488" y="2703"/>
                </a:lnTo>
                <a:cubicBezTo>
                  <a:pt x="488" y="2644"/>
                  <a:pt x="536" y="2608"/>
                  <a:pt x="595" y="2608"/>
                </a:cubicBezTo>
                <a:lnTo>
                  <a:pt x="8382" y="2608"/>
                </a:lnTo>
                <a:cubicBezTo>
                  <a:pt x="8715" y="2608"/>
                  <a:pt x="8977" y="2334"/>
                  <a:pt x="8977" y="2013"/>
                </a:cubicBezTo>
                <a:lnTo>
                  <a:pt x="8977" y="596"/>
                </a:lnTo>
                <a:cubicBezTo>
                  <a:pt x="8977" y="513"/>
                  <a:pt x="9049" y="489"/>
                  <a:pt x="9085" y="489"/>
                </a:cubicBezTo>
                <a:close/>
                <a:moveTo>
                  <a:pt x="9085" y="1"/>
                </a:moveTo>
                <a:cubicBezTo>
                  <a:pt x="8763" y="1"/>
                  <a:pt x="8489" y="263"/>
                  <a:pt x="8489" y="596"/>
                </a:cubicBezTo>
                <a:lnTo>
                  <a:pt x="8489" y="2013"/>
                </a:lnTo>
                <a:cubicBezTo>
                  <a:pt x="8489" y="2061"/>
                  <a:pt x="8442" y="2108"/>
                  <a:pt x="8382" y="2108"/>
                </a:cubicBezTo>
                <a:lnTo>
                  <a:pt x="595" y="2108"/>
                </a:lnTo>
                <a:cubicBezTo>
                  <a:pt x="274" y="2108"/>
                  <a:pt x="0" y="2382"/>
                  <a:pt x="0" y="2703"/>
                </a:cubicBezTo>
                <a:lnTo>
                  <a:pt x="0" y="7228"/>
                </a:lnTo>
                <a:cubicBezTo>
                  <a:pt x="0" y="7561"/>
                  <a:pt x="274" y="7823"/>
                  <a:pt x="595" y="7823"/>
                </a:cubicBezTo>
                <a:lnTo>
                  <a:pt x="8382" y="7823"/>
                </a:lnTo>
                <a:cubicBezTo>
                  <a:pt x="8442" y="7823"/>
                  <a:pt x="8489" y="7871"/>
                  <a:pt x="8489" y="7930"/>
                </a:cubicBezTo>
                <a:lnTo>
                  <a:pt x="8489" y="9347"/>
                </a:lnTo>
                <a:cubicBezTo>
                  <a:pt x="8489" y="9680"/>
                  <a:pt x="8763" y="9942"/>
                  <a:pt x="9085" y="9942"/>
                </a:cubicBezTo>
                <a:cubicBezTo>
                  <a:pt x="9251" y="9942"/>
                  <a:pt x="9394" y="9883"/>
                  <a:pt x="9501" y="9764"/>
                </a:cubicBezTo>
                <a:lnTo>
                  <a:pt x="13883" y="5394"/>
                </a:lnTo>
                <a:cubicBezTo>
                  <a:pt x="14121" y="5156"/>
                  <a:pt x="14121" y="4775"/>
                  <a:pt x="13883" y="4549"/>
                </a:cubicBezTo>
                <a:lnTo>
                  <a:pt x="9501" y="167"/>
                </a:lnTo>
                <a:cubicBezTo>
                  <a:pt x="9394" y="60"/>
                  <a:pt x="9251" y="1"/>
                  <a:pt x="9085" y="1"/>
                </a:cubicBez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9" name="Google Shape;1048;p26">
            <a:extLst>
              <a:ext uri="{FF2B5EF4-FFF2-40B4-BE49-F238E27FC236}">
                <a16:creationId xmlns:a16="http://schemas.microsoft.com/office/drawing/2014/main" id="{569282C0-0E50-FE6C-4DC0-09698E954C49}"/>
              </a:ext>
            </a:extLst>
          </p:cNvPr>
          <p:cNvSpPr/>
          <p:nvPr/>
        </p:nvSpPr>
        <p:spPr>
          <a:xfrm>
            <a:off x="7392508" y="2331399"/>
            <a:ext cx="428325" cy="301596"/>
          </a:xfrm>
          <a:custGeom>
            <a:avLst/>
            <a:gdLst/>
            <a:ahLst/>
            <a:cxnLst/>
            <a:rect l="l" t="t" r="r" b="b"/>
            <a:pathLst>
              <a:path w="14121" h="9943" extrusionOk="0">
                <a:moveTo>
                  <a:pt x="9085" y="489"/>
                </a:moveTo>
                <a:cubicBezTo>
                  <a:pt x="9120" y="489"/>
                  <a:pt x="9144" y="501"/>
                  <a:pt x="9156" y="513"/>
                </a:cubicBezTo>
                <a:lnTo>
                  <a:pt x="13537" y="4894"/>
                </a:lnTo>
                <a:cubicBezTo>
                  <a:pt x="13585" y="4942"/>
                  <a:pt x="13585" y="5001"/>
                  <a:pt x="13537" y="5049"/>
                </a:cubicBezTo>
                <a:lnTo>
                  <a:pt x="9156" y="9419"/>
                </a:lnTo>
                <a:cubicBezTo>
                  <a:pt x="9144" y="9442"/>
                  <a:pt x="9120" y="9454"/>
                  <a:pt x="9085" y="9454"/>
                </a:cubicBezTo>
                <a:cubicBezTo>
                  <a:pt x="9049" y="9454"/>
                  <a:pt x="8977" y="9430"/>
                  <a:pt x="8977" y="9347"/>
                </a:cubicBezTo>
                <a:lnTo>
                  <a:pt x="8977" y="7930"/>
                </a:lnTo>
                <a:cubicBezTo>
                  <a:pt x="8977" y="7597"/>
                  <a:pt x="8715" y="7335"/>
                  <a:pt x="8382" y="7335"/>
                </a:cubicBezTo>
                <a:lnTo>
                  <a:pt x="595" y="7335"/>
                </a:lnTo>
                <a:cubicBezTo>
                  <a:pt x="536" y="7335"/>
                  <a:pt x="488" y="7287"/>
                  <a:pt x="488" y="7228"/>
                </a:cubicBezTo>
                <a:lnTo>
                  <a:pt x="488" y="2703"/>
                </a:lnTo>
                <a:cubicBezTo>
                  <a:pt x="488" y="2644"/>
                  <a:pt x="536" y="2608"/>
                  <a:pt x="595" y="2608"/>
                </a:cubicBezTo>
                <a:lnTo>
                  <a:pt x="8382" y="2608"/>
                </a:lnTo>
                <a:cubicBezTo>
                  <a:pt x="8715" y="2608"/>
                  <a:pt x="8977" y="2334"/>
                  <a:pt x="8977" y="2013"/>
                </a:cubicBezTo>
                <a:lnTo>
                  <a:pt x="8977" y="596"/>
                </a:lnTo>
                <a:cubicBezTo>
                  <a:pt x="8977" y="513"/>
                  <a:pt x="9049" y="489"/>
                  <a:pt x="9085" y="489"/>
                </a:cubicBezTo>
                <a:close/>
                <a:moveTo>
                  <a:pt x="9085" y="1"/>
                </a:moveTo>
                <a:cubicBezTo>
                  <a:pt x="8763" y="1"/>
                  <a:pt x="8489" y="263"/>
                  <a:pt x="8489" y="596"/>
                </a:cubicBezTo>
                <a:lnTo>
                  <a:pt x="8489" y="2013"/>
                </a:lnTo>
                <a:cubicBezTo>
                  <a:pt x="8489" y="2061"/>
                  <a:pt x="8442" y="2108"/>
                  <a:pt x="8382" y="2108"/>
                </a:cubicBezTo>
                <a:lnTo>
                  <a:pt x="595" y="2108"/>
                </a:lnTo>
                <a:cubicBezTo>
                  <a:pt x="274" y="2108"/>
                  <a:pt x="0" y="2382"/>
                  <a:pt x="0" y="2703"/>
                </a:cubicBezTo>
                <a:lnTo>
                  <a:pt x="0" y="7228"/>
                </a:lnTo>
                <a:cubicBezTo>
                  <a:pt x="0" y="7561"/>
                  <a:pt x="274" y="7823"/>
                  <a:pt x="595" y="7823"/>
                </a:cubicBezTo>
                <a:lnTo>
                  <a:pt x="8382" y="7823"/>
                </a:lnTo>
                <a:cubicBezTo>
                  <a:pt x="8442" y="7823"/>
                  <a:pt x="8489" y="7871"/>
                  <a:pt x="8489" y="7930"/>
                </a:cubicBezTo>
                <a:lnTo>
                  <a:pt x="8489" y="9347"/>
                </a:lnTo>
                <a:cubicBezTo>
                  <a:pt x="8489" y="9680"/>
                  <a:pt x="8763" y="9942"/>
                  <a:pt x="9085" y="9942"/>
                </a:cubicBezTo>
                <a:cubicBezTo>
                  <a:pt x="9251" y="9942"/>
                  <a:pt x="9394" y="9883"/>
                  <a:pt x="9501" y="9764"/>
                </a:cubicBezTo>
                <a:lnTo>
                  <a:pt x="13883" y="5394"/>
                </a:lnTo>
                <a:cubicBezTo>
                  <a:pt x="14121" y="5156"/>
                  <a:pt x="14121" y="4775"/>
                  <a:pt x="13883" y="4549"/>
                </a:cubicBezTo>
                <a:lnTo>
                  <a:pt x="9501" y="167"/>
                </a:lnTo>
                <a:cubicBezTo>
                  <a:pt x="9394" y="60"/>
                  <a:pt x="9251" y="1"/>
                  <a:pt x="9085" y="1"/>
                </a:cubicBez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22" name="Google Shape;1048;p26">
            <a:extLst>
              <a:ext uri="{FF2B5EF4-FFF2-40B4-BE49-F238E27FC236}">
                <a16:creationId xmlns:a16="http://schemas.microsoft.com/office/drawing/2014/main" id="{AF155E06-B1A8-F017-DE68-0E7DB4EA8AE4}"/>
              </a:ext>
            </a:extLst>
          </p:cNvPr>
          <p:cNvSpPr/>
          <p:nvPr/>
        </p:nvSpPr>
        <p:spPr>
          <a:xfrm>
            <a:off x="9638529" y="2319208"/>
            <a:ext cx="428325" cy="301596"/>
          </a:xfrm>
          <a:custGeom>
            <a:avLst/>
            <a:gdLst/>
            <a:ahLst/>
            <a:cxnLst/>
            <a:rect l="l" t="t" r="r" b="b"/>
            <a:pathLst>
              <a:path w="14121" h="9943" extrusionOk="0">
                <a:moveTo>
                  <a:pt x="9085" y="489"/>
                </a:moveTo>
                <a:cubicBezTo>
                  <a:pt x="9120" y="489"/>
                  <a:pt x="9144" y="501"/>
                  <a:pt x="9156" y="513"/>
                </a:cubicBezTo>
                <a:lnTo>
                  <a:pt x="13537" y="4894"/>
                </a:lnTo>
                <a:cubicBezTo>
                  <a:pt x="13585" y="4942"/>
                  <a:pt x="13585" y="5001"/>
                  <a:pt x="13537" y="5049"/>
                </a:cubicBezTo>
                <a:lnTo>
                  <a:pt x="9156" y="9419"/>
                </a:lnTo>
                <a:cubicBezTo>
                  <a:pt x="9144" y="9442"/>
                  <a:pt x="9120" y="9454"/>
                  <a:pt x="9085" y="9454"/>
                </a:cubicBezTo>
                <a:cubicBezTo>
                  <a:pt x="9049" y="9454"/>
                  <a:pt x="8977" y="9430"/>
                  <a:pt x="8977" y="9347"/>
                </a:cubicBezTo>
                <a:lnTo>
                  <a:pt x="8977" y="7930"/>
                </a:lnTo>
                <a:cubicBezTo>
                  <a:pt x="8977" y="7597"/>
                  <a:pt x="8715" y="7335"/>
                  <a:pt x="8382" y="7335"/>
                </a:cubicBezTo>
                <a:lnTo>
                  <a:pt x="595" y="7335"/>
                </a:lnTo>
                <a:cubicBezTo>
                  <a:pt x="536" y="7335"/>
                  <a:pt x="488" y="7287"/>
                  <a:pt x="488" y="7228"/>
                </a:cubicBezTo>
                <a:lnTo>
                  <a:pt x="488" y="2703"/>
                </a:lnTo>
                <a:cubicBezTo>
                  <a:pt x="488" y="2644"/>
                  <a:pt x="536" y="2608"/>
                  <a:pt x="595" y="2608"/>
                </a:cubicBezTo>
                <a:lnTo>
                  <a:pt x="8382" y="2608"/>
                </a:lnTo>
                <a:cubicBezTo>
                  <a:pt x="8715" y="2608"/>
                  <a:pt x="8977" y="2334"/>
                  <a:pt x="8977" y="2013"/>
                </a:cubicBezTo>
                <a:lnTo>
                  <a:pt x="8977" y="596"/>
                </a:lnTo>
                <a:cubicBezTo>
                  <a:pt x="8977" y="513"/>
                  <a:pt x="9049" y="489"/>
                  <a:pt x="9085" y="489"/>
                </a:cubicBezTo>
                <a:close/>
                <a:moveTo>
                  <a:pt x="9085" y="1"/>
                </a:moveTo>
                <a:cubicBezTo>
                  <a:pt x="8763" y="1"/>
                  <a:pt x="8489" y="263"/>
                  <a:pt x="8489" y="596"/>
                </a:cubicBezTo>
                <a:lnTo>
                  <a:pt x="8489" y="2013"/>
                </a:lnTo>
                <a:cubicBezTo>
                  <a:pt x="8489" y="2061"/>
                  <a:pt x="8442" y="2108"/>
                  <a:pt x="8382" y="2108"/>
                </a:cubicBezTo>
                <a:lnTo>
                  <a:pt x="595" y="2108"/>
                </a:lnTo>
                <a:cubicBezTo>
                  <a:pt x="274" y="2108"/>
                  <a:pt x="0" y="2382"/>
                  <a:pt x="0" y="2703"/>
                </a:cubicBezTo>
                <a:lnTo>
                  <a:pt x="0" y="7228"/>
                </a:lnTo>
                <a:cubicBezTo>
                  <a:pt x="0" y="7561"/>
                  <a:pt x="274" y="7823"/>
                  <a:pt x="595" y="7823"/>
                </a:cubicBezTo>
                <a:lnTo>
                  <a:pt x="8382" y="7823"/>
                </a:lnTo>
                <a:cubicBezTo>
                  <a:pt x="8442" y="7823"/>
                  <a:pt x="8489" y="7871"/>
                  <a:pt x="8489" y="7930"/>
                </a:cubicBezTo>
                <a:lnTo>
                  <a:pt x="8489" y="9347"/>
                </a:lnTo>
                <a:cubicBezTo>
                  <a:pt x="8489" y="9680"/>
                  <a:pt x="8763" y="9942"/>
                  <a:pt x="9085" y="9942"/>
                </a:cubicBezTo>
                <a:cubicBezTo>
                  <a:pt x="9251" y="9942"/>
                  <a:pt x="9394" y="9883"/>
                  <a:pt x="9501" y="9764"/>
                </a:cubicBezTo>
                <a:lnTo>
                  <a:pt x="13883" y="5394"/>
                </a:lnTo>
                <a:cubicBezTo>
                  <a:pt x="14121" y="5156"/>
                  <a:pt x="14121" y="4775"/>
                  <a:pt x="13883" y="4549"/>
                </a:cubicBezTo>
                <a:lnTo>
                  <a:pt x="9501" y="167"/>
                </a:lnTo>
                <a:cubicBezTo>
                  <a:pt x="9394" y="60"/>
                  <a:pt x="9251" y="1"/>
                  <a:pt x="9085" y="1"/>
                </a:cubicBez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7A1BC9C0-1A37-61AB-1D1B-3CCFDEE65663}"/>
              </a:ext>
            </a:extLst>
          </p:cNvPr>
          <p:cNvSpPr txBox="1"/>
          <p:nvPr/>
        </p:nvSpPr>
        <p:spPr>
          <a:xfrm>
            <a:off x="8056317" y="5941203"/>
            <a:ext cx="40210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16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  <a:sym typeface="Roboto"/>
              </a:rPr>
              <a:t>งานยุทธศาสตร์และแผนงาน</a:t>
            </a:r>
          </a:p>
          <a:p>
            <a:r>
              <a:rPr lang="th-TH" sz="1600" b="1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</a:rPr>
              <a:t>     </a:t>
            </a:r>
            <a:r>
              <a:rPr lang="th-TH" sz="1600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</a:rPr>
              <a:t>- งานงบประมาณ โทร. 7627</a:t>
            </a:r>
            <a:br>
              <a:rPr lang="th-TH" sz="1600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</a:rPr>
            </a:br>
            <a:r>
              <a:rPr lang="th-TH" sz="1600" dirty="0">
                <a:solidFill>
                  <a:srgbClr val="434343"/>
                </a:solidFill>
                <a:latin typeface="TH SarabunPSK" panose="020B0500040200020003" pitchFamily="34" charset="-34"/>
                <a:ea typeface="Roboto"/>
                <a:cs typeface="TH SarabunPSK" panose="020B0500040200020003" pitchFamily="34" charset="-34"/>
              </a:rPr>
              <a:t>     - งานแผนงาน/ยุทธศาสตร์ โทร. 7628</a:t>
            </a:r>
          </a:p>
        </p:txBody>
      </p:sp>
    </p:spTree>
    <p:extLst>
      <p:ext uri="{BB962C8B-B14F-4D97-AF65-F5344CB8AC3E}">
        <p14:creationId xmlns:p14="http://schemas.microsoft.com/office/powerpoint/2010/main" val="1914061942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150</Words>
  <Application>Microsoft Office PowerPoint</Application>
  <PresentationFormat>แบบจอกว้าง</PresentationFormat>
  <Paragraphs>19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Fira Sans Extra Condensed</vt:lpstr>
      <vt:lpstr>TH SarabunPSK</vt:lpstr>
      <vt:lpstr>ธีมของ Office</vt:lpstr>
      <vt:lpstr>ปฏิทินการจัดทำแผนค่าใช้จ่ายเงินบำรุง 2569 ปรับครั้งที่ 1 โรงพยาบาลมะเร็งอุบลราชธานี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ปฏิทินการจัดทำแผนค่าใช้จ่ายเงินบำรุง 2568 ปรับครั้งที่ 1 โรงพยาบาลมะเร็งอุบลราชธานี</dc:title>
  <dc:creator>ubonc111</dc:creator>
  <cp:lastModifiedBy>ubonz060</cp:lastModifiedBy>
  <cp:revision>15</cp:revision>
  <cp:lastPrinted>2024-12-24T04:35:14Z</cp:lastPrinted>
  <dcterms:created xsi:type="dcterms:W3CDTF">2024-07-01T03:04:24Z</dcterms:created>
  <dcterms:modified xsi:type="dcterms:W3CDTF">2026-01-08T04:52:10Z</dcterms:modified>
</cp:coreProperties>
</file>